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71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69" r:id="rId17"/>
    <p:sldId id="273" r:id="rId18"/>
    <p:sldId id="274" r:id="rId19"/>
    <p:sldId id="270" r:id="rId20"/>
  </p:sldIdLst>
  <p:sldSz cx="9144000" cy="6858000" type="screen4x3"/>
  <p:notesSz cx="6858000" cy="9144000"/>
  <p:embeddedFontLst>
    <p:embeddedFont>
      <p:font typeface="Telefonica Headline Light" panose="02000506040000020004" pitchFamily="50" charset="0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A5A8-9BDE-4002-A566-3E0285707DD2}" type="datetimeFigureOut">
              <a:rPr lang="pt-BR" smtClean="0"/>
              <a:t>11/03/2015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E3E-D22E-4DD7-B3F8-E6DBF95F89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09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A5A8-9BDE-4002-A566-3E0285707DD2}" type="datetimeFigureOut">
              <a:rPr lang="pt-BR" smtClean="0"/>
              <a:t>11/03/2015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E3E-D22E-4DD7-B3F8-E6DBF95F89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4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A5A8-9BDE-4002-A566-3E0285707DD2}" type="datetimeFigureOut">
              <a:rPr lang="pt-BR" smtClean="0"/>
              <a:t>11/03/2015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E3E-D22E-4DD7-B3F8-E6DBF95F89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8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A5A8-9BDE-4002-A566-3E0285707DD2}" type="datetimeFigureOut">
              <a:rPr lang="pt-BR" smtClean="0"/>
              <a:t>11/03/2015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E3E-D22E-4DD7-B3F8-E6DBF95F89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4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A5A8-9BDE-4002-A566-3E0285707DD2}" type="datetimeFigureOut">
              <a:rPr lang="pt-BR" smtClean="0"/>
              <a:t>11/03/2015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E3E-D22E-4DD7-B3F8-E6DBF95F89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03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A5A8-9BDE-4002-A566-3E0285707DD2}" type="datetimeFigureOut">
              <a:rPr lang="pt-BR" smtClean="0"/>
              <a:t>11/03/2015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E3E-D22E-4DD7-B3F8-E6DBF95F89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55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A5A8-9BDE-4002-A566-3E0285707DD2}" type="datetimeFigureOut">
              <a:rPr lang="pt-BR" smtClean="0"/>
              <a:t>11/03/2015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E3E-D22E-4DD7-B3F8-E6DBF95F89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3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A5A8-9BDE-4002-A566-3E0285707DD2}" type="datetimeFigureOut">
              <a:rPr lang="pt-BR" smtClean="0"/>
              <a:t>11/03/2015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E3E-D22E-4DD7-B3F8-E6DBF95F89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0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A5A8-9BDE-4002-A566-3E0285707DD2}" type="datetimeFigureOut">
              <a:rPr lang="pt-BR" smtClean="0"/>
              <a:t>11/03/2015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E3E-D22E-4DD7-B3F8-E6DBF95F89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A5A8-9BDE-4002-A566-3E0285707DD2}" type="datetimeFigureOut">
              <a:rPr lang="pt-BR" smtClean="0"/>
              <a:t>11/03/2015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E3E-D22E-4DD7-B3F8-E6DBF95F89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24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A5A8-9BDE-4002-A566-3E0285707DD2}" type="datetimeFigureOut">
              <a:rPr lang="pt-BR" smtClean="0"/>
              <a:t>11/03/2015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E3E-D22E-4DD7-B3F8-E6DBF95F89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40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3A5A8-9BDE-4002-A566-3E0285707DD2}" type="datetimeFigureOut">
              <a:rPr lang="pt-BR" smtClean="0"/>
              <a:t>11/03/2015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52E3E-D22E-4DD7-B3F8-E6DBF95F89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62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"/>
            <a:ext cx="9144000" cy="68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9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71" y="370703"/>
            <a:ext cx="86015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  <a:latin typeface="Telefonica Headline Light" panose="02000506040000020004" pitchFamily="2" charset="0"/>
              </a:rPr>
              <a:t>Temas para as Oficinas em Durban</a:t>
            </a: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elefonica Headline Light" panose="02000506040000020004" pitchFamily="2" charset="0"/>
              </a:rPr>
              <a:t>_</a:t>
            </a: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2) Exemplos de políticas que tem, comprovadamente, estimulado a transformação educacional no Brasil.</a:t>
            </a:r>
          </a:p>
        </p:txBody>
      </p:sp>
    </p:spTree>
    <p:extLst>
      <p:ext uri="{BB962C8B-B14F-4D97-AF65-F5344CB8AC3E}">
        <p14:creationId xmlns:p14="http://schemas.microsoft.com/office/powerpoint/2010/main" val="1670249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71" y="370703"/>
            <a:ext cx="86015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  <a:latin typeface="Telefonica Headline Light" panose="02000506040000020004" pitchFamily="2" charset="0"/>
              </a:rPr>
              <a:t>Temas para as Oficinas em Durban</a:t>
            </a: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elefonica Headline Light" panose="02000506040000020004" pitchFamily="2" charset="0"/>
              </a:rPr>
              <a:t>_</a:t>
            </a: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3) A nova geração de materiais didáticos: exemplos de plataformas e conteúdos criados e usados no país.</a:t>
            </a:r>
          </a:p>
        </p:txBody>
      </p:sp>
    </p:spTree>
    <p:extLst>
      <p:ext uri="{BB962C8B-B14F-4D97-AF65-F5344CB8AC3E}">
        <p14:creationId xmlns:p14="http://schemas.microsoft.com/office/powerpoint/2010/main" val="384556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71" y="370703"/>
            <a:ext cx="860154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  <a:latin typeface="Telefonica Headline Light" panose="02000506040000020004" pitchFamily="2" charset="0"/>
              </a:rPr>
              <a:t>Temas para as Oficinas em Durban</a:t>
            </a:r>
            <a:r>
              <a:rPr lang="pt-BR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elefonica Headline Light" panose="02000506040000020004" pitchFamily="2" charset="0"/>
              </a:rPr>
              <a:t>_</a:t>
            </a: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4) IDEB, coletivos, movimentos sociais, laboratórios e outras inovações recentes no contexto educacional brasileiro.</a:t>
            </a:r>
          </a:p>
        </p:txBody>
      </p:sp>
    </p:spTree>
    <p:extLst>
      <p:ext uri="{BB962C8B-B14F-4D97-AF65-F5344CB8AC3E}">
        <p14:creationId xmlns:p14="http://schemas.microsoft.com/office/powerpoint/2010/main" val="32779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71" y="370703"/>
            <a:ext cx="86015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  <a:latin typeface="Telefonica Headline Light" panose="02000506040000020004" pitchFamily="2" charset="0"/>
              </a:rPr>
              <a:t>Oficinas do GELP Brasil em Durban</a:t>
            </a: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elefonica Headline Light" panose="02000506040000020004" pitchFamily="2" charset="0"/>
              </a:rPr>
              <a:t>_</a:t>
            </a: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pPr algn="ctr"/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Conseguiremos desenvolver duas oficinas sobre os temas apresentados? </a:t>
            </a:r>
          </a:p>
          <a:p>
            <a:pPr algn="ctr"/>
            <a:endParaRPr lang="pt-BR" sz="3600" dirty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pPr algn="ctr"/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Há algum outro tema que podemos abordar?</a:t>
            </a:r>
          </a:p>
          <a:p>
            <a:pPr algn="ctr"/>
            <a:endParaRPr lang="pt-BR" sz="3600" dirty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pPr algn="ctr"/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Quem 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vai liderar a preparação e entrega?</a:t>
            </a:r>
            <a:endParaRPr lang="pt-BR" sz="3600" dirty="0" smtClean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9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71" y="370703"/>
            <a:ext cx="86015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  <a:latin typeface="Telefonica Headline Light" panose="02000506040000020004" pitchFamily="2" charset="0"/>
              </a:rPr>
              <a:t>Outputs do Evento do GELP em Durban</a:t>
            </a:r>
            <a:r>
              <a:rPr lang="pt-BR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elefonica Headline Light" panose="02000506040000020004" pitchFamily="2" charset="0"/>
              </a:rPr>
              <a:t>_</a:t>
            </a: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Que resultados esperamos trazer deste evento?</a:t>
            </a:r>
          </a:p>
          <a:p>
            <a:pPr algn="ctr">
              <a:lnSpc>
                <a:spcPct val="150000"/>
              </a:lnSpc>
            </a:pPr>
            <a:endParaRPr lang="pt-BR" sz="3000" dirty="0" smtClean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Como os participantes podem compartilhar com os demais a experiência vivida em Durban?</a:t>
            </a:r>
            <a:endParaRPr lang="pt-BR" sz="3000" dirty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2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71" y="370703"/>
            <a:ext cx="86015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Termos de Adesão e Compromisso</a:t>
            </a:r>
            <a:r>
              <a:rPr lang="pt-BR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elefonica Headline Light" panose="02000506040000020004" pitchFamily="2" charset="0"/>
              </a:rPr>
              <a:t>_</a:t>
            </a:r>
          </a:p>
          <a:p>
            <a:endParaRPr lang="pt-BR" sz="3600" dirty="0" smtClean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 smtClean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Apresentação do documento que oficializa as ofertas, benefícios e responsabilidades dos membros </a:t>
            </a:r>
          </a:p>
          <a:p>
            <a:pPr algn="ctr">
              <a:lnSpc>
                <a:spcPct val="150000"/>
              </a:lnSpc>
            </a:pP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do GELP Brasil.</a:t>
            </a:r>
          </a:p>
          <a:p>
            <a:pPr algn="ctr">
              <a:lnSpc>
                <a:spcPct val="150000"/>
              </a:lnSpc>
            </a:pPr>
            <a:endParaRPr lang="pt-BR" sz="3000" dirty="0">
              <a:solidFill>
                <a:schemeClr val="accent5">
                  <a:lumMod val="75000"/>
                </a:schemeClr>
              </a:solidFill>
              <a:latin typeface="Telefonica Headline Light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99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71" y="370703"/>
            <a:ext cx="860154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  <a:latin typeface="Telefonica Headline Light" panose="02000506040000020004" pitchFamily="2" charset="0"/>
              </a:rPr>
              <a:t>Considerações Finais</a:t>
            </a: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  <a:latin typeface="Telefonica Headline Light" panose="02000506040000020004" pitchFamily="2" charset="0"/>
              </a:rPr>
              <a:t>_</a:t>
            </a: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Definição de uma agenda para as próximas </a:t>
            </a:r>
          </a:p>
          <a:p>
            <a:pPr algn="ctr">
              <a:lnSpc>
                <a:spcPct val="150000"/>
              </a:lnSpc>
            </a:pP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Reuniões e oficinas do GELP Brasil. </a:t>
            </a:r>
          </a:p>
          <a:p>
            <a:pPr algn="ctr">
              <a:lnSpc>
                <a:spcPct val="150000"/>
              </a:lnSpc>
            </a:pPr>
            <a:endParaRPr lang="pt-BR" sz="3000" dirty="0">
              <a:solidFill>
                <a:schemeClr val="accent5">
                  <a:lumMod val="75000"/>
                </a:schemeClr>
              </a:solidFill>
              <a:latin typeface="Telefonica Headline Light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71" y="370703"/>
            <a:ext cx="8601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  <a:latin typeface="Telefonica Headline Light" panose="02000506040000020004" pitchFamily="2" charset="0"/>
              </a:rPr>
              <a:t>Calendário do GELP Brasil</a:t>
            </a: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  <a:latin typeface="Telefonica Headline Light" panose="02000506040000020004" pitchFamily="2" charset="0"/>
              </a:rPr>
              <a:t>_</a:t>
            </a:r>
            <a:endParaRPr lang="pt-BR" sz="3600" dirty="0" smtClean="0">
              <a:solidFill>
                <a:schemeClr val="accent1">
                  <a:lumMod val="75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1519"/>
            <a:ext cx="9144000" cy="35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56882"/>
              </p:ext>
            </p:extLst>
          </p:nvPr>
        </p:nvGraphicFramePr>
        <p:xfrm>
          <a:off x="249380" y="249381"/>
          <a:ext cx="8631384" cy="6386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965"/>
                <a:gridCol w="6913419"/>
              </a:tblGrid>
              <a:tr h="52127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OFICINA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TEMAS</a:t>
                      </a:r>
                      <a:endParaRPr lang="pt-BR" dirty="0"/>
                    </a:p>
                  </a:txBody>
                  <a:tcPr anchor="ctr"/>
                </a:tc>
              </a:tr>
              <a:tr h="11731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effectLst/>
                          <a:latin typeface="+mn-lt"/>
                        </a:rPr>
                        <a:t>1ª Oficina - 12/03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Alinhamentos para 2015</a:t>
                      </a:r>
                    </a:p>
                    <a:p>
                      <a:pPr algn="ctr"/>
                      <a:r>
                        <a:rPr lang="pt-BR" sz="1400" dirty="0" smtClean="0"/>
                        <a:t>Preparação para o Evento</a:t>
                      </a:r>
                      <a:r>
                        <a:rPr lang="pt-BR" sz="1400" baseline="0" dirty="0" smtClean="0"/>
                        <a:t> do GELP em Durban</a:t>
                      </a:r>
                      <a:endParaRPr lang="pt-BR" sz="1400" dirty="0"/>
                    </a:p>
                  </a:txBody>
                  <a:tcPr anchor="ctr"/>
                </a:tc>
              </a:tr>
              <a:tr h="11731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2ª Oficina - 21/05 </a:t>
                      </a:r>
                      <a:endParaRPr lang="pt-BR" sz="14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effectLst/>
                          <a:latin typeface="+mn-lt"/>
                        </a:rPr>
                        <a:t>Com David </a:t>
                      </a:r>
                      <a:r>
                        <a:rPr lang="pt-BR" sz="1400" b="1" i="0" u="none" strike="noStrike" dirty="0" err="1" smtClean="0">
                          <a:effectLst/>
                          <a:latin typeface="+mn-lt"/>
                        </a:rPr>
                        <a:t>Albury</a:t>
                      </a:r>
                      <a:endParaRPr lang="pt-B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 utilização da ferramenta do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Roadmap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a transformação de sistemas.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Estratégias e soluções para melhorar a disciplina, o interesse e o engajamento dos alunos.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Como criar uma formação continuada personalizada para professores e diretores.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Casos de escolas e redes inovadoras - Aprofundando o conhecimento.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Qual deve ser a definição de personalização da aprendizagem para o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Gelp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Brasil.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Como diferentes países têm trabalhado com as habilidades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sócio-emocionais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Extrapolando a escola - O que são os design hubs.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Como transformar professores e diretores em profissionais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pró-ativos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protagonistas.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Como são constituídos os novos ecossistemas de aprendizagem.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Aprendizagem baseada em games e em projetos - o que existe de mais atual.</a:t>
                      </a:r>
                    </a:p>
                    <a:p>
                      <a:endParaRPr lang="pt-BR" sz="1600" dirty="0"/>
                    </a:p>
                  </a:txBody>
                  <a:tcPr anchor="ctr"/>
                </a:tc>
              </a:tr>
              <a:tr h="11731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effectLst/>
                          <a:latin typeface="+mn-lt"/>
                        </a:rPr>
                        <a:t>3ª Oficina - 13/08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11731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4ª Oficina - 17/09 </a:t>
                      </a:r>
                      <a:endParaRPr lang="pt-BR" sz="14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effectLst/>
                          <a:latin typeface="+mn-lt"/>
                        </a:rPr>
                        <a:t>Com David </a:t>
                      </a:r>
                      <a:r>
                        <a:rPr lang="pt-BR" sz="1400" b="1" i="0" u="none" strike="noStrike" dirty="0" err="1" smtClean="0">
                          <a:effectLst/>
                          <a:latin typeface="+mn-lt"/>
                        </a:rPr>
                        <a:t>Albury</a:t>
                      </a:r>
                      <a:endParaRPr lang="pt-B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1731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+mn-lt"/>
                        </a:rPr>
                        <a:t>5ª Oficina - </a:t>
                      </a:r>
                      <a:r>
                        <a:rPr lang="pt-BR" sz="1400" b="1" i="0" u="none" strike="noStrike" dirty="0" smtClean="0">
                          <a:effectLst/>
                          <a:latin typeface="+mn-lt"/>
                        </a:rPr>
                        <a:t>26/11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effectLst/>
                          <a:latin typeface="+mn-lt"/>
                        </a:rPr>
                        <a:t>Com David </a:t>
                      </a:r>
                      <a:r>
                        <a:rPr lang="pt-BR" sz="1400" b="1" i="0" u="none" strike="noStrike" dirty="0" err="1" smtClean="0">
                          <a:effectLst/>
                          <a:latin typeface="+mn-lt"/>
                        </a:rPr>
                        <a:t>Albury</a:t>
                      </a:r>
                      <a:endParaRPr lang="pt-BR" sz="14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pt-B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9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71" y="370703"/>
            <a:ext cx="86015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  <a:latin typeface="Telefonica Headline Light" panose="02000506040000020004" pitchFamily="2" charset="0"/>
              </a:rPr>
              <a:t>Encerramento</a:t>
            </a:r>
            <a:r>
              <a:rPr lang="pt-BR" sz="3600" dirty="0" smtClean="0">
                <a:solidFill>
                  <a:srgbClr val="FF0000"/>
                </a:solidFill>
                <a:latin typeface="Telefonica Headline Light" panose="02000506040000020004" pitchFamily="2" charset="0"/>
              </a:rPr>
              <a:t>_</a:t>
            </a: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Agradecemos a sua presença!</a:t>
            </a:r>
          </a:p>
          <a:p>
            <a:pPr algn="ctr">
              <a:lnSpc>
                <a:spcPct val="150000"/>
              </a:lnSpc>
            </a:pPr>
            <a:endParaRPr lang="pt-BR" sz="3000" dirty="0">
              <a:solidFill>
                <a:schemeClr val="accent5">
                  <a:lumMod val="75000"/>
                </a:schemeClr>
              </a:solidFill>
              <a:latin typeface="Telefonica Headline Light" panose="0200050604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2" y="5268211"/>
            <a:ext cx="88868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372" y="370703"/>
            <a:ext cx="813074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  <a:latin typeface="Telefonica Headline Light" panose="02000506040000020004" pitchFamily="2" charset="0"/>
              </a:rPr>
              <a:t>Programação</a:t>
            </a: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elefonica Headline Light" panose="02000506040000020004" pitchFamily="2" charset="0"/>
              </a:rPr>
              <a:t>_</a:t>
            </a:r>
          </a:p>
          <a:p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9h – Boas vindas</a:t>
            </a:r>
          </a:p>
          <a:p>
            <a:endParaRPr lang="pt-BR" sz="2400" dirty="0" smtClean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9h30m – Atualizações do GELP Brasil</a:t>
            </a:r>
          </a:p>
          <a:p>
            <a:endParaRPr lang="pt-BR" sz="2400" dirty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10h – Evento Internacional do GELP em Durban</a:t>
            </a:r>
          </a:p>
          <a:p>
            <a:endParaRPr lang="pt-BR" sz="2400" dirty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11h – Oficinas e Outputs do GELP Brasil em Durban</a:t>
            </a:r>
          </a:p>
          <a:p>
            <a:endParaRPr lang="pt-BR" sz="2400" dirty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12h20m – Termos de Adesão e Compromisso</a:t>
            </a:r>
          </a:p>
          <a:p>
            <a:endParaRPr lang="pt-BR" sz="2400" dirty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12h40m – Considerações Finais</a:t>
            </a:r>
          </a:p>
          <a:p>
            <a:endParaRPr lang="pt-BR" sz="2400" dirty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13h - Encerramento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200" dirty="0" smtClean="0">
              <a:solidFill>
                <a:schemeClr val="accent5">
                  <a:lumMod val="75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200" dirty="0" smtClean="0">
              <a:solidFill>
                <a:schemeClr val="accent5">
                  <a:lumMod val="75000"/>
                </a:schemeClr>
              </a:solidFill>
              <a:latin typeface="Telefonica Headline Light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372" y="370703"/>
            <a:ext cx="866620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  <a:latin typeface="Telefonica Headline Light" panose="02000506040000020004" pitchFamily="2" charset="0"/>
              </a:rPr>
              <a:t>Boas Vindas</a:t>
            </a: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elefonica Headline Light" panose="02000506040000020004" pitchFamily="2" charset="0"/>
              </a:rPr>
              <a:t>_</a:t>
            </a:r>
          </a:p>
          <a:p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Apresentação dos novos membros </a:t>
            </a: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do GELP Brasil:</a:t>
            </a:r>
          </a:p>
          <a:p>
            <a:pPr algn="ctr">
              <a:lnSpc>
                <a:spcPct val="150000"/>
              </a:lnSpc>
            </a:pPr>
            <a:endParaRPr lang="pt-BR" sz="3000" dirty="0" smtClean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Secretaria de Estado da Educação de Santa Catarina</a:t>
            </a:r>
          </a:p>
          <a:p>
            <a:pPr marL="457200" indent="-457200" algn="ctr">
              <a:lnSpc>
                <a:spcPct val="150000"/>
              </a:lnSpc>
              <a:buFontTx/>
              <a:buChar char="-"/>
            </a:pP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Secretaria Municipal da Educação de Viamão</a:t>
            </a:r>
          </a:p>
          <a:p>
            <a:pPr marL="457200" indent="-457200" algn="ctr">
              <a:lnSpc>
                <a:spcPct val="150000"/>
              </a:lnSpc>
              <a:buFontTx/>
              <a:buChar char="-"/>
            </a:pP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Finep</a:t>
            </a:r>
          </a:p>
          <a:p>
            <a:pPr marL="457200" indent="-457200" algn="ctr">
              <a:lnSpc>
                <a:spcPct val="150000"/>
              </a:lnSpc>
              <a:buFontTx/>
              <a:buChar char="-"/>
            </a:pP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Intel</a:t>
            </a:r>
            <a:endParaRPr lang="pt-BR" sz="3000" dirty="0" smtClean="0">
              <a:solidFill>
                <a:schemeClr val="accent5">
                  <a:lumMod val="75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200" dirty="0" smtClean="0">
              <a:solidFill>
                <a:schemeClr val="accent5">
                  <a:lumMod val="75000"/>
                </a:schemeClr>
              </a:solidFill>
              <a:latin typeface="Telefonica Headline Light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1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371" y="370703"/>
            <a:ext cx="8601549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Consultorias para Secretarias de Educação </a:t>
            </a: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elefonica Headline Light" panose="02000506040000020004" pitchFamily="2" charset="0"/>
              </a:rPr>
              <a:t>_</a:t>
            </a: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pPr algn="ctr"/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Ofereceremos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apoio </a:t>
            </a: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a três novos estados e municípios para desenvolver um plano de ação e / ou roteiro para a sua jornada de transformação ou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uma proposta de uma zona de inovação </a:t>
            </a:r>
            <a:r>
              <a:rPr lang="pt-BR" sz="2200" dirty="0" smtClean="0">
                <a:solidFill>
                  <a:schemeClr val="accent5">
                    <a:lumMod val="75000"/>
                  </a:schemeClr>
                </a:solidFill>
                <a:latin typeface="Telefonica Headline Light" panose="02000506040000020004" pitchFamily="2" charset="0"/>
              </a:rPr>
              <a:t>:</a:t>
            </a:r>
          </a:p>
          <a:p>
            <a:pPr algn="ctr"/>
            <a:endParaRPr lang="pt-BR" sz="2200" dirty="0" smtClean="0">
              <a:solidFill>
                <a:schemeClr val="accent5">
                  <a:lumMod val="75000"/>
                </a:schemeClr>
              </a:solidFill>
              <a:latin typeface="Telefonica Headline Light" panose="02000506040000020004" pitchFamily="2" charset="0"/>
            </a:endParaRP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Secretaria de Estado da Educação de Santa Catarina</a:t>
            </a:r>
          </a:p>
          <a:p>
            <a:pPr marL="457200" indent="-457200" algn="ctr">
              <a:lnSpc>
                <a:spcPct val="150000"/>
              </a:lnSpc>
              <a:buFontTx/>
              <a:buChar char="-"/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Secretaria da Educação do Estado de São Paulo</a:t>
            </a:r>
          </a:p>
          <a:p>
            <a:pPr marL="457200" indent="-457200" algn="ctr">
              <a:lnSpc>
                <a:spcPct val="150000"/>
              </a:lnSpc>
              <a:buFontTx/>
              <a:buChar char="-"/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Secretaria Municipal da Educação de Viamão </a:t>
            </a:r>
          </a:p>
          <a:p>
            <a:pPr marL="457200" indent="-457200" algn="ctr">
              <a:lnSpc>
                <a:spcPct val="150000"/>
              </a:lnSpc>
              <a:buFontTx/>
              <a:buChar char="-"/>
            </a:pPr>
            <a:endParaRPr lang="pt-BR" sz="2200" dirty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E continuaremos o apoio a:</a:t>
            </a:r>
          </a:p>
          <a:p>
            <a:pPr algn="ctr">
              <a:lnSpc>
                <a:spcPct val="150000"/>
              </a:lnSpc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- Secretaria da Educação de Jacareí</a:t>
            </a:r>
          </a:p>
          <a:p>
            <a:pPr algn="ctr">
              <a:lnSpc>
                <a:spcPct val="150000"/>
              </a:lnSpc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- Secretaria Municipal de Educação de Salvador</a:t>
            </a:r>
          </a:p>
          <a:p>
            <a:pPr algn="ctr">
              <a:lnSpc>
                <a:spcPct val="150000"/>
              </a:lnSpc>
            </a:pPr>
            <a:endParaRPr lang="pt-BR" sz="2400" dirty="0" smtClean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endParaRPr lang="pt-BR" sz="2400" dirty="0" smtClean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pPr algn="ctr"/>
            <a:endParaRPr lang="pt-BR" sz="3000" dirty="0">
              <a:solidFill>
                <a:schemeClr val="accent5">
                  <a:lumMod val="75000"/>
                </a:schemeClr>
              </a:solidFill>
              <a:latin typeface="Telefonica Headline Light" panose="02000506040000020004" pitchFamily="2" charset="0"/>
            </a:endParaRPr>
          </a:p>
          <a:p>
            <a:pPr algn="ctr"/>
            <a:endParaRPr lang="pt-BR" sz="3200" dirty="0" smtClean="0">
              <a:solidFill>
                <a:schemeClr val="accent5">
                  <a:lumMod val="75000"/>
                </a:schemeClr>
              </a:solidFill>
              <a:latin typeface="Telefonica Headline Light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1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371" y="370703"/>
            <a:ext cx="86015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Formação dos </a:t>
            </a: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GELPERS</a:t>
            </a:r>
            <a:r>
              <a:rPr lang="pt-BR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elefonica Headline Light" panose="02000506040000020004" pitchFamily="2" charset="0"/>
              </a:rPr>
              <a:t>_</a:t>
            </a: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pPr algn="ctr"/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Capacitaremos </a:t>
            </a:r>
            <a:r>
              <a:rPr lang="pt-BR" sz="30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indivíduos no Brasil para apoiar a inovação </a:t>
            </a: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e a transformação de sistemas educacionais.</a:t>
            </a:r>
          </a:p>
          <a:p>
            <a:pPr algn="ctr"/>
            <a:endParaRPr lang="pt-BR" sz="3000" dirty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pPr marL="457200" indent="-457200" algn="ctr">
              <a:buFontTx/>
              <a:buChar char="-"/>
            </a:pP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David Boyd</a:t>
            </a:r>
          </a:p>
          <a:p>
            <a:pPr marL="457200" indent="-457200" algn="ctr">
              <a:buFontTx/>
              <a:buChar char="-"/>
            </a:pPr>
            <a:r>
              <a:rPr lang="pt-BR" sz="3000" dirty="0" err="1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Lyna</a:t>
            </a: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 Malheiros</a:t>
            </a:r>
          </a:p>
          <a:p>
            <a:pPr marL="457200" indent="-457200" algn="ctr">
              <a:buFontTx/>
              <a:buChar char="-"/>
            </a:pP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Sonia </a:t>
            </a:r>
            <a:r>
              <a:rPr lang="pt-BR" sz="3000" dirty="0" err="1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Bertocchi</a:t>
            </a:r>
            <a:endParaRPr lang="pt-BR" sz="3000" dirty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8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71" y="370703"/>
            <a:ext cx="86015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  <a:latin typeface="Telefonica Headline Light" panose="02000506040000020004" pitchFamily="2" charset="0"/>
              </a:rPr>
              <a:t>Atualizações do GELP Brasil</a:t>
            </a: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elefonica Headline Light" panose="02000506040000020004" pitchFamily="2" charset="0"/>
              </a:rPr>
              <a:t>_</a:t>
            </a: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pPr algn="ctr"/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Como pretendemos expandir </a:t>
            </a:r>
            <a:r>
              <a:rPr lang="pt-BR" sz="30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e aprofundar </a:t>
            </a:r>
            <a:endParaRPr lang="pt-BR" sz="3000" dirty="0" smtClean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pPr algn="ctr"/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as ações do </a:t>
            </a:r>
            <a:r>
              <a:rPr lang="pt-BR" sz="30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GELP </a:t>
            </a: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Brasil?</a:t>
            </a:r>
            <a:endParaRPr lang="pt-BR" sz="3000" dirty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3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71" y="370703"/>
            <a:ext cx="8601549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  <a:latin typeface="Telefonica Headline Light" panose="02000506040000020004" pitchFamily="2" charset="0"/>
              </a:rPr>
              <a:t>Evento Internacional do GELP em Durban</a:t>
            </a: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elefonica Headline Light" panose="02000506040000020004" pitchFamily="2" charset="0"/>
              </a:rPr>
              <a:t>_</a:t>
            </a: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Conversa com David Albury sobre: </a:t>
            </a:r>
          </a:p>
          <a:p>
            <a:pPr algn="ctr">
              <a:lnSpc>
                <a:spcPct val="150000"/>
              </a:lnSpc>
            </a:pPr>
            <a:r>
              <a:rPr lang="pt-BR" sz="30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- </a:t>
            </a: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"</a:t>
            </a:r>
            <a:r>
              <a:rPr lang="pt-BR" sz="30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Construção de Futuros Sistemas de Aprendizagem"</a:t>
            </a:r>
          </a:p>
          <a:p>
            <a:pPr algn="ctr">
              <a:lnSpc>
                <a:spcPct val="150000"/>
              </a:lnSpc>
            </a:pPr>
            <a:r>
              <a:rPr lang="pt-BR" sz="30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- Os </a:t>
            </a: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temas abordados no evento</a:t>
            </a:r>
            <a:endParaRPr lang="pt-BR" sz="3000" dirty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- O programa do </a:t>
            </a: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evento</a:t>
            </a:r>
            <a:endParaRPr lang="pt-BR" sz="3000" dirty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- As visitas de estudo </a:t>
            </a:r>
          </a:p>
          <a:p>
            <a:pPr algn="ctr"/>
            <a:endParaRPr lang="pt-BR" sz="3000" dirty="0">
              <a:solidFill>
                <a:schemeClr val="accent5">
                  <a:lumMod val="75000"/>
                </a:schemeClr>
              </a:solidFill>
              <a:latin typeface="Telefonica Headline Light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7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71" y="370703"/>
            <a:ext cx="8601549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  <a:latin typeface="Telefonica Headline Light" panose="02000506040000020004" pitchFamily="2" charset="0"/>
              </a:rPr>
              <a:t>Oficinas do GELP Brasil em Durban</a:t>
            </a: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elefonica Headline Light" panose="02000506040000020004" pitchFamily="2" charset="0"/>
              </a:rPr>
              <a:t>_</a:t>
            </a: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O GELP Brasil foi convidado para realizar duas oficinas durante o evento em Durban</a:t>
            </a:r>
            <a:r>
              <a:rPr lang="pt-BR" sz="30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. </a:t>
            </a:r>
            <a:endParaRPr lang="pt-BR" sz="3000" dirty="0" smtClean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endParaRPr lang="pt-BR" sz="3000" dirty="0" smtClean="0">
              <a:solidFill>
                <a:schemeClr val="accent1">
                  <a:lumMod val="5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Cada </a:t>
            </a:r>
            <a:r>
              <a:rPr lang="pt-BR" sz="30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oficina, com duração de 60 minutos, terá como objetivo ajudar os participantes a explorar os principais temas do evento através de exemplos de práticas inovadoras em todo o mundo</a:t>
            </a:r>
            <a:r>
              <a:rPr lang="pt-BR" sz="3000" dirty="0" smtClean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.</a:t>
            </a:r>
            <a:endParaRPr lang="pt-BR" sz="3000" dirty="0">
              <a:solidFill>
                <a:schemeClr val="accent5">
                  <a:lumMod val="75000"/>
                </a:schemeClr>
              </a:solidFill>
              <a:latin typeface="Telefonica Headline Light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3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71" y="370703"/>
            <a:ext cx="860154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5">
                    <a:lumMod val="50000"/>
                  </a:schemeClr>
                </a:solidFill>
                <a:latin typeface="Telefonica Headline Light" panose="02000506040000020004" pitchFamily="2" charset="0"/>
              </a:rPr>
              <a:t>Temas para as Oficinas em Durban</a:t>
            </a: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elefonica Headline Light" panose="02000506040000020004" pitchFamily="2" charset="0"/>
              </a:rPr>
              <a:t>_</a:t>
            </a: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Telefonica Headline Light" panose="0200050604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30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1) Como parcerias entre institutos, fundações e governos têm influenciado a </a:t>
            </a:r>
            <a:r>
              <a:rPr lang="pt-BR" sz="3000" dirty="0" err="1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macropolítica</a:t>
            </a:r>
            <a:r>
              <a:rPr lang="pt-BR" sz="3000" dirty="0">
                <a:solidFill>
                  <a:schemeClr val="accent1">
                    <a:lumMod val="50000"/>
                  </a:schemeClr>
                </a:solidFill>
                <a:latin typeface="Telefonica Headline Light" panose="02000506040000020004" pitchFamily="2" charset="0"/>
              </a:rPr>
              <a:t> educacional no Brasil..</a:t>
            </a:r>
          </a:p>
        </p:txBody>
      </p:sp>
    </p:spTree>
    <p:extLst>
      <p:ext uri="{BB962C8B-B14F-4D97-AF65-F5344CB8AC3E}">
        <p14:creationId xmlns:p14="http://schemas.microsoft.com/office/powerpoint/2010/main" val="865699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672</Words>
  <Application>Microsoft Office PowerPoint</Application>
  <PresentationFormat>On-screen Show (4:3)</PresentationFormat>
  <Paragraphs>139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Telefonica Headline Light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</dc:creator>
  <cp:lastModifiedBy>RAFAEL</cp:lastModifiedBy>
  <cp:revision>32</cp:revision>
  <dcterms:created xsi:type="dcterms:W3CDTF">2015-03-09T19:12:00Z</dcterms:created>
  <dcterms:modified xsi:type="dcterms:W3CDTF">2015-03-12T02:07:56Z</dcterms:modified>
</cp:coreProperties>
</file>